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0" r:id="rId3"/>
    <p:sldId id="261" r:id="rId4"/>
    <p:sldId id="336" r:id="rId5"/>
    <p:sldId id="291" r:id="rId6"/>
    <p:sldId id="315" r:id="rId7"/>
    <p:sldId id="316" r:id="rId8"/>
    <p:sldId id="317" r:id="rId9"/>
    <p:sldId id="292" r:id="rId10"/>
    <p:sldId id="318" r:id="rId11"/>
    <p:sldId id="319" r:id="rId12"/>
    <p:sldId id="320" r:id="rId13"/>
    <p:sldId id="335" r:id="rId14"/>
    <p:sldId id="321" r:id="rId15"/>
    <p:sldId id="323" r:id="rId16"/>
    <p:sldId id="337" r:id="rId17"/>
    <p:sldId id="324" r:id="rId18"/>
    <p:sldId id="325" r:id="rId19"/>
    <p:sldId id="326" r:id="rId20"/>
    <p:sldId id="327" r:id="rId21"/>
    <p:sldId id="339" r:id="rId22"/>
    <p:sldId id="329" r:id="rId23"/>
    <p:sldId id="330" r:id="rId24"/>
    <p:sldId id="338" r:id="rId25"/>
    <p:sldId id="331" r:id="rId26"/>
    <p:sldId id="314" r:id="rId27"/>
    <p:sldId id="282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CD1"/>
    <a:srgbClr val="FFCC00"/>
    <a:srgbClr val="F6991E"/>
    <a:srgbClr val="A7D6E3"/>
    <a:srgbClr val="8FA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500" autoAdjust="0"/>
  </p:normalViewPr>
  <p:slideViewPr>
    <p:cSldViewPr>
      <p:cViewPr varScale="1">
        <p:scale>
          <a:sx n="55" d="100"/>
          <a:sy n="55" d="100"/>
        </p:scale>
        <p:origin x="987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C5CBF-1E6B-4F9B-9D9C-E6E7583DADAF}" type="datetimeFigureOut">
              <a:rPr lang="cs-CZ" smtClean="0"/>
              <a:pPr/>
              <a:t>5.11.2013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00AA4-45E2-4F6B-A844-331D9133C9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253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718A8-D8F6-4BF0-AA36-AC036FB9987C}" type="datetimeFigureOut">
              <a:rPr lang="cs-CZ" smtClean="0"/>
              <a:pPr/>
              <a:t>5.11.2013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179E8-A5C3-4F9D-BF98-8A9BF478529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000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553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30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066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07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466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69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64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004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194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93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44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0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20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747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924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5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205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12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541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06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28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37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71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95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43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9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179E8-A5C3-4F9D-BF98-8A9BF478529E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75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25.5.2011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C60C9-7A01-4DAF-88E3-91B39D5AA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535609"/>
            <a:ext cx="9144000" cy="1541463"/>
          </a:xfrm>
        </p:spPr>
        <p:txBody>
          <a:bodyPr>
            <a:normAutofit/>
          </a:bodyPr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KVALITA DIGITÁLNÍCH SNÍMKŮ V KONTEXTU </a:t>
            </a:r>
            <a:r>
              <a:rPr lang="cs-CZ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cs-CZ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POZEMNÍ FOTOGRAMMETRIE</a:t>
            </a:r>
            <a:endParaRPr lang="cs-CZ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6286520"/>
            <a:ext cx="91440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0" y="35716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ČESKÉ VYSOKÉ UČENÍ TECHNICKÉ V PRAZE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FAKULTA STAVEBNÍ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KATEDRA GEOMATIKY</a:t>
            </a:r>
          </a:p>
        </p:txBody>
      </p:sp>
      <p:sp>
        <p:nvSpPr>
          <p:cNvPr id="1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8596" y="6215082"/>
            <a:ext cx="2133600" cy="506393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bg1"/>
                </a:solidFill>
              </a:rPr>
              <a:t>Listopad 2013</a:t>
            </a:r>
            <a:endParaRPr lang="cs-CZ" sz="1800" b="1" dirty="0">
              <a:solidFill>
                <a:schemeClr val="bg1"/>
              </a:solidFill>
            </a:endParaRPr>
          </a:p>
        </p:txBody>
      </p:sp>
      <p:sp>
        <p:nvSpPr>
          <p:cNvPr id="14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5724128" y="6215082"/>
            <a:ext cx="2962672" cy="506393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bg1"/>
                </a:solidFill>
              </a:rPr>
              <a:t>Studentská konference Telč</a:t>
            </a:r>
            <a:endParaRPr lang="cs-CZ" sz="18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01631" y="4275093"/>
            <a:ext cx="4140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Jiří Roub</a:t>
            </a:r>
          </a:p>
          <a:p>
            <a:pPr algn="ctr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 Hodač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10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Konstrukční vady přístroje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Senzor - velikost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572132" y="1700808"/>
            <a:ext cx="2714644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APS-C</a:t>
            </a:r>
            <a:endParaRPr lang="cs-CZ" b="1" dirty="0"/>
          </a:p>
        </p:txBody>
      </p:sp>
      <p:sp>
        <p:nvSpPr>
          <p:cNvPr id="18" name="Obdélník 17"/>
          <p:cNvSpPr/>
          <p:nvPr/>
        </p:nvSpPr>
        <p:spPr>
          <a:xfrm>
            <a:off x="1475656" y="1696820"/>
            <a:ext cx="2714644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Full-</a:t>
            </a:r>
            <a:r>
              <a:rPr lang="cs-CZ" b="1" dirty="0" err="1" smtClean="0"/>
              <a:t>frame</a:t>
            </a:r>
            <a:r>
              <a:rPr lang="cs-CZ" b="1" dirty="0" smtClean="0"/>
              <a:t>  </a:t>
            </a:r>
            <a:endParaRPr lang="cs-CZ" b="1" dirty="0"/>
          </a:p>
        </p:txBody>
      </p:sp>
      <p:sp>
        <p:nvSpPr>
          <p:cNvPr id="19" name="Obdélník 18"/>
          <p:cNvSpPr/>
          <p:nvPr/>
        </p:nvSpPr>
        <p:spPr>
          <a:xfrm>
            <a:off x="1931128" y="2090533"/>
            <a:ext cx="1803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36,0 x 24,0 mm</a:t>
            </a:r>
            <a:endParaRPr lang="cs-CZ" sz="2000" b="1" dirty="0"/>
          </a:p>
        </p:txBody>
      </p:sp>
      <p:sp>
        <p:nvSpPr>
          <p:cNvPr id="20" name="Obdélník 19"/>
          <p:cNvSpPr/>
          <p:nvPr/>
        </p:nvSpPr>
        <p:spPr>
          <a:xfrm>
            <a:off x="5998750" y="2062405"/>
            <a:ext cx="186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22,2 x 14,7 mm </a:t>
            </a:r>
            <a:endParaRPr lang="cs-CZ" sz="2000" b="1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26" y="2466922"/>
            <a:ext cx="5840018" cy="3893345"/>
          </a:xfrm>
          <a:prstGeom prst="rect">
            <a:avLst/>
          </a:prstGeom>
        </p:spPr>
      </p:pic>
      <p:sp>
        <p:nvSpPr>
          <p:cNvPr id="1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70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11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Konstrukční vady přístroje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Senzor - citlivost (ISO)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3147" y="1428736"/>
            <a:ext cx="84249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</a:t>
            </a:r>
            <a:r>
              <a:rPr lang="cs-CZ" sz="2800" dirty="0" smtClean="0"/>
              <a:t>Nejdůležitější vlastnost </a:t>
            </a:r>
            <a:r>
              <a:rPr lang="cs-CZ" sz="2800" dirty="0"/>
              <a:t>snímače</a:t>
            </a:r>
            <a:r>
              <a:rPr lang="cs-CZ" sz="2600" dirty="0" smtClean="0"/>
              <a:t> 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</a:t>
            </a:r>
            <a:r>
              <a:rPr lang="pt-BR" sz="2800" dirty="0"/>
              <a:t>Projevuje se šumem a </a:t>
            </a:r>
            <a:r>
              <a:rPr lang="pt-BR" sz="2800" dirty="0" smtClean="0"/>
              <a:t>zrnitostí</a:t>
            </a:r>
            <a:endParaRPr lang="cs-CZ" sz="2800" dirty="0" smtClean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Citlivost má vliv na clonu a expoziční čas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814297"/>
              </p:ext>
            </p:extLst>
          </p:nvPr>
        </p:nvGraphicFramePr>
        <p:xfrm>
          <a:off x="1691680" y="4437112"/>
          <a:ext cx="6096000" cy="7416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Stupně citlivosti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6400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50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12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Konstrukční vady přístroje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Senzor - citlivost (ISO)</a:t>
            </a:r>
          </a:p>
        </p:txBody>
      </p:sp>
      <p:sp>
        <p:nvSpPr>
          <p:cNvPr id="1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4" y="2852936"/>
            <a:ext cx="4536000" cy="34487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15820"/>
            <a:ext cx="4536000" cy="346936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907704" y="520083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</a:t>
            </a:r>
            <a:r>
              <a:rPr lang="cs-CZ" dirty="0" smtClean="0"/>
              <a:t>est - exteriér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372200" y="237024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</a:t>
            </a:r>
            <a:r>
              <a:rPr lang="cs-CZ" dirty="0" smtClean="0"/>
              <a:t>est - interiér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239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13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Konstrukční vady přístroje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Senzor - citlivost (ISO)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88144" y="1556792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U nízké hodnoty citlivosti nebyl výskyt jevů zaznamenán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V exteriéru byl znatelný efekt u vyšších hodnot ISO (1600+)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V interiéru byl znatelný efekt už při střední hodnotě ISO (800)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  Při snímkování je nutné mít ISO co možná na nejmenší hodnotě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27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14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Geometrické zkreslení obrazu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3147" y="125951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Projevuje se zakřivením obrazu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82" y="2262169"/>
            <a:ext cx="6084168" cy="228325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953147" y="451166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Výskyt byl zaznamenán u objektivů s posuvným ohniskem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GZO je rozeznatelné na krajích snímku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800" r="73" b="11724"/>
          <a:stretch/>
        </p:blipFill>
        <p:spPr>
          <a:xfrm>
            <a:off x="2994" y="336028"/>
            <a:ext cx="9153561" cy="6042966"/>
          </a:xfrm>
          <a:prstGeom prst="rect">
            <a:avLst/>
          </a:prstGeom>
        </p:spPr>
      </p:pic>
      <p:sp>
        <p:nvSpPr>
          <p:cNvPr id="1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30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15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err="1" smtClean="0">
                <a:solidFill>
                  <a:schemeClr val="bg1"/>
                </a:solidFill>
              </a:rPr>
              <a:t>Vinětace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49378" y="1428736"/>
            <a:ext cx="84249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Projevuje se nižším jasem na okrajích snímku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  </a:t>
            </a:r>
            <a:r>
              <a:rPr lang="cs-CZ" sz="2600" dirty="0" smtClean="0"/>
              <a:t>Každý objektiv více či méně </a:t>
            </a:r>
            <a:r>
              <a:rPr lang="cs-CZ" sz="2600" dirty="0" err="1" smtClean="0"/>
              <a:t>vinětuje</a:t>
            </a:r>
            <a:endParaRPr lang="cs-CZ" sz="2600" dirty="0" smtClean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Efekt </a:t>
            </a:r>
            <a:r>
              <a:rPr lang="cs-CZ" sz="2600" dirty="0" err="1" smtClean="0"/>
              <a:t>vinětace</a:t>
            </a:r>
            <a:r>
              <a:rPr lang="cs-CZ" sz="2600" dirty="0" smtClean="0"/>
              <a:t> se zesiluje při nižších clonových číslech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Nežádoucí jev ve fotogrammetrii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32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16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err="1" smtClean="0">
                <a:solidFill>
                  <a:schemeClr val="bg1"/>
                </a:solidFill>
              </a:rPr>
              <a:t>Vinětace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43050"/>
            <a:ext cx="4427984" cy="28803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479110" cy="29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6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17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err="1" smtClean="0">
                <a:solidFill>
                  <a:schemeClr val="bg1"/>
                </a:solidFill>
              </a:rPr>
              <a:t>Vinětace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49378" y="1428736"/>
            <a:ext cx="84249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Hodnoceno dle subjektivního rozdělení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Canon 1100D bez </a:t>
            </a:r>
            <a:r>
              <a:rPr lang="cs-CZ" sz="2600" dirty="0" err="1" smtClean="0"/>
              <a:t>vinětace</a:t>
            </a:r>
            <a:r>
              <a:rPr lang="cs-CZ" sz="2600" dirty="0" smtClean="0"/>
              <a:t> (objektivy pro „full-</a:t>
            </a:r>
            <a:r>
              <a:rPr lang="cs-CZ" sz="2600" dirty="0" err="1" smtClean="0"/>
              <a:t>frame</a:t>
            </a:r>
            <a:r>
              <a:rPr lang="cs-CZ" sz="2600" dirty="0" smtClean="0"/>
              <a:t>“)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  </a:t>
            </a:r>
            <a:r>
              <a:rPr lang="cs-CZ" sz="2600" dirty="0" smtClean="0"/>
              <a:t>Canon 5D MARK II silná </a:t>
            </a:r>
            <a:r>
              <a:rPr lang="cs-CZ" sz="2600" dirty="0" err="1" smtClean="0"/>
              <a:t>vinětace</a:t>
            </a:r>
            <a:r>
              <a:rPr lang="cs-CZ" sz="2600" dirty="0" smtClean="0"/>
              <a:t> u </a:t>
            </a:r>
            <a:r>
              <a:rPr lang="cs-CZ" sz="2600" dirty="0" err="1" smtClean="0"/>
              <a:t>obj</a:t>
            </a:r>
            <a:r>
              <a:rPr lang="cs-CZ" sz="2600" dirty="0" smtClean="0"/>
              <a:t>. </a:t>
            </a:r>
            <a:r>
              <a:rPr lang="cs-CZ" sz="2600" dirty="0" err="1" smtClean="0"/>
              <a:t>Tamron</a:t>
            </a:r>
            <a:endParaRPr lang="cs-CZ" sz="2600" dirty="0" smtClean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Objektivy při střední cloně (F=8) jsou téměř bez </a:t>
            </a:r>
            <a:r>
              <a:rPr lang="cs-CZ" sz="2600" dirty="0" err="1" smtClean="0"/>
              <a:t>vinětace</a:t>
            </a:r>
            <a:endParaRPr lang="cs-CZ" sz="2600" dirty="0" smtClean="0"/>
          </a:p>
          <a:p>
            <a:pPr>
              <a:lnSpc>
                <a:spcPct val="200000"/>
              </a:lnSpc>
            </a:pPr>
            <a:endParaRPr lang="cs-CZ" sz="2600" dirty="0" smtClean="0"/>
          </a:p>
        </p:txBody>
      </p:sp>
      <p:sp>
        <p:nvSpPr>
          <p:cNvPr id="1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630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18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Ostření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88144" y="1428736"/>
            <a:ext cx="8424936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cs-CZ" sz="2600" dirty="0" smtClean="0"/>
              <a:t>   Automatické 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Manuální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Výběr ostřících bodů, kam bude primárně zaostřeno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" y="3091004"/>
            <a:ext cx="8424936" cy="32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35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19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Mechanické vady objektivů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Clona a hloubka ostrosti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83568" y="1428736"/>
            <a:ext cx="8529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Součást objektivu regulující množství procházejícího světla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62642"/>
              </p:ext>
            </p:extLst>
          </p:nvPr>
        </p:nvGraphicFramePr>
        <p:xfrm>
          <a:off x="2483768" y="2348880"/>
          <a:ext cx="4572000" cy="74168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24000"/>
                <a:gridCol w="1524000"/>
                <a:gridCol w="1524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Clonové</a:t>
                      </a:r>
                      <a:r>
                        <a:rPr lang="cs-CZ" baseline="0" dirty="0" smtClean="0"/>
                        <a:t> číslo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F=8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MAX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683568" y="2924944"/>
            <a:ext cx="8529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Hloubka ostrosti je oblast, kde se objekty jeví jako ostré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  Při F=MIN je zřetelná neostrost v krajích snímků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  Dle testů se jeví nejvhodnější použití clony </a:t>
            </a:r>
            <a:r>
              <a:rPr lang="cs-CZ" sz="2400" b="1" dirty="0" smtClean="0"/>
              <a:t>F=8</a:t>
            </a:r>
            <a:r>
              <a:rPr lang="cs-CZ" sz="2400" dirty="0" smtClean="0"/>
              <a:t> nebo o něco vyšší</a:t>
            </a:r>
          </a:p>
        </p:txBody>
      </p:sp>
      <p:sp>
        <p:nvSpPr>
          <p:cNvPr id="1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6" y="3067139"/>
            <a:ext cx="8662279" cy="330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92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0100" y="1000108"/>
            <a:ext cx="7529594" cy="5572164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Úvod + motivace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>
                <a:solidFill>
                  <a:srgbClr val="0070C0"/>
                </a:solidFill>
              </a:rPr>
              <a:t>Přístrojové </a:t>
            </a:r>
            <a:r>
              <a:rPr lang="cs-CZ" sz="2800" dirty="0" smtClean="0">
                <a:solidFill>
                  <a:srgbClr val="0070C0"/>
                </a:solidFill>
              </a:rPr>
              <a:t>vybavení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Snímkování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Konstrukční vady přístroje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Optické vady objektivů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Mechanické </a:t>
            </a:r>
            <a:r>
              <a:rPr lang="cs-CZ" sz="2800" dirty="0">
                <a:solidFill>
                  <a:srgbClr val="0070C0"/>
                </a:solidFill>
              </a:rPr>
              <a:t>vady objektivů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Vlivy při snímkování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Vlivy při zpracování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Metodický návod</a:t>
            </a:r>
          </a:p>
          <a:p>
            <a:pPr>
              <a:buFont typeface="Courier New" pitchFamily="49" charset="0"/>
              <a:buChar char="o"/>
            </a:pPr>
            <a:r>
              <a:rPr lang="cs-CZ" sz="2800" dirty="0" smtClean="0">
                <a:solidFill>
                  <a:srgbClr val="0070C0"/>
                </a:solidFill>
              </a:rPr>
              <a:t>Závěr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Obsah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1356066" y="5209450"/>
            <a:ext cx="13163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Portrét</a:t>
            </a:r>
          </a:p>
          <a:p>
            <a:pPr algn="ctr"/>
            <a:r>
              <a:rPr lang="cs-CZ" b="1" dirty="0" smtClean="0"/>
              <a:t>Krajina</a:t>
            </a:r>
          </a:p>
          <a:p>
            <a:pPr algn="ctr"/>
            <a:r>
              <a:rPr lang="cs-CZ" b="1" dirty="0" smtClean="0"/>
              <a:t>Noční režim</a:t>
            </a:r>
            <a:endParaRPr lang="cs-CZ" b="1" dirty="0"/>
          </a:p>
        </p:txBody>
      </p:sp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20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Vlivy při snímkování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Expozice / expoziční režimy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39552" y="1260160"/>
            <a:ext cx="8604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Expoziční čas souvisí se clonou a citlivostí snímače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  V případě špatně zvoleného času, dojde ke snížení kvality snímku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  Správně provedená expozice je rozpoznatelná z histogramu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</a:t>
            </a:r>
            <a:r>
              <a:rPr lang="cs-CZ" sz="2400" dirty="0" smtClean="0"/>
              <a:t>U kamer je možný výběr z několika expozičních režimů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859470" y="4646879"/>
            <a:ext cx="2309579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Automatické  </a:t>
            </a:r>
            <a:endParaRPr lang="cs-CZ" b="1" dirty="0"/>
          </a:p>
        </p:txBody>
      </p:sp>
      <p:sp>
        <p:nvSpPr>
          <p:cNvPr id="15" name="Obdélník 14"/>
          <p:cNvSpPr/>
          <p:nvPr/>
        </p:nvSpPr>
        <p:spPr>
          <a:xfrm>
            <a:off x="3612280" y="4646879"/>
            <a:ext cx="2309579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Poloautomatické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6346191" y="4646879"/>
            <a:ext cx="2302040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Manuální</a:t>
            </a:r>
            <a:endParaRPr 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829645" y="3624399"/>
            <a:ext cx="236922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2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 </a:t>
            </a:r>
            <a:endParaRPr lang="cs-CZ" sz="20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929820" y="5209450"/>
            <a:ext cx="1674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Priorita clony</a:t>
            </a:r>
          </a:p>
          <a:p>
            <a:pPr algn="ctr"/>
            <a:r>
              <a:rPr lang="cs-CZ" b="1" dirty="0" smtClean="0"/>
              <a:t>Priorita závěrky</a:t>
            </a:r>
            <a:endParaRPr lang="cs-CZ" b="1" dirty="0"/>
          </a:p>
        </p:txBody>
      </p:sp>
      <p:sp>
        <p:nvSpPr>
          <p:cNvPr id="20" name="Obdélník 19"/>
          <p:cNvSpPr/>
          <p:nvPr/>
        </p:nvSpPr>
        <p:spPr>
          <a:xfrm>
            <a:off x="6594143" y="5209450"/>
            <a:ext cx="180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Nastavujeme vše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665"/>
            <a:ext cx="9144000" cy="3450404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3578744" y="5317172"/>
            <a:ext cx="23692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cs-CZ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1" y="3221334"/>
            <a:ext cx="8358717" cy="30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302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21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Vlivy při snímkování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Světlo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8499" y="1168074"/>
            <a:ext cx="7415909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/>
              <a:t>   Různé druhy světla</a:t>
            </a:r>
            <a:r>
              <a:rPr lang="cs-CZ" sz="2300" dirty="0" smtClean="0"/>
              <a:t> = různá barevná teplota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40" y="1853564"/>
            <a:ext cx="4852540" cy="45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22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Vlivy při snímkování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Světlo - vyvážení bílé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8499" y="1250141"/>
            <a:ext cx="84249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 </a:t>
            </a:r>
            <a:r>
              <a:rPr lang="cs-CZ" sz="2600" dirty="0"/>
              <a:t>J</a:t>
            </a:r>
            <a:r>
              <a:rPr lang="cs-CZ" sz="2600" dirty="0" smtClean="0"/>
              <a:t>e to vlastnost mající vliv na obrazovou kvalitu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 Při snímkování použijeme šedou desku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 Vyvážení bílé se provede při vyvolání snímku (RAW)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971600" y="4690451"/>
            <a:ext cx="2376264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Halogenové světlo</a:t>
            </a:r>
            <a:endParaRPr lang="cs-CZ" b="1" dirty="0"/>
          </a:p>
        </p:txBody>
      </p:sp>
      <p:sp>
        <p:nvSpPr>
          <p:cNvPr id="27" name="Obdélník 26"/>
          <p:cNvSpPr/>
          <p:nvPr/>
        </p:nvSpPr>
        <p:spPr>
          <a:xfrm>
            <a:off x="971600" y="5478855"/>
            <a:ext cx="2376265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Denní světlo (oblačno)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42" y="5351450"/>
            <a:ext cx="1800000" cy="612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5351450"/>
            <a:ext cx="1800000" cy="612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42" y="4560629"/>
            <a:ext cx="1800000" cy="61683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16" y="4566685"/>
            <a:ext cx="1800000" cy="610778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3888838" y="3933056"/>
            <a:ext cx="1872208" cy="35719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AWB</a:t>
            </a:r>
            <a:endParaRPr lang="cs-CZ" b="1" dirty="0"/>
          </a:p>
        </p:txBody>
      </p:sp>
      <p:sp>
        <p:nvSpPr>
          <p:cNvPr id="29" name="Obdélník 28"/>
          <p:cNvSpPr/>
          <p:nvPr/>
        </p:nvSpPr>
        <p:spPr>
          <a:xfrm>
            <a:off x="6333112" y="3933056"/>
            <a:ext cx="1872208" cy="35719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VB</a:t>
            </a:r>
            <a:endParaRPr lang="cs-CZ" b="1" dirty="0"/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10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23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Vlivy při zpracování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Základní informace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8499" y="1302525"/>
            <a:ext cx="8424936" cy="78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Formát obrazu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3899503" y="1628800"/>
            <a:ext cx="1872208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JPEG</a:t>
            </a:r>
            <a:endParaRPr lang="cs-CZ" b="1" dirty="0"/>
          </a:p>
        </p:txBody>
      </p:sp>
      <p:sp>
        <p:nvSpPr>
          <p:cNvPr id="27" name="Obdélník 26"/>
          <p:cNvSpPr/>
          <p:nvPr/>
        </p:nvSpPr>
        <p:spPr>
          <a:xfrm>
            <a:off x="6384293" y="1634903"/>
            <a:ext cx="1872211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RAW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4572000" y="4241651"/>
            <a:ext cx="252396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00" dirty="0" smtClean="0">
                <a:solidFill>
                  <a:prstClr val="black"/>
                </a:solidFill>
              </a:rPr>
              <a:t>- </a:t>
            </a:r>
            <a:r>
              <a:rPr lang="cs-CZ" sz="2600" dirty="0">
                <a:solidFill>
                  <a:prstClr val="black"/>
                </a:solidFill>
              </a:rPr>
              <a:t>vyvážení </a:t>
            </a:r>
            <a:r>
              <a:rPr lang="cs-CZ" sz="2600" dirty="0" smtClean="0">
                <a:solidFill>
                  <a:prstClr val="black"/>
                </a:solidFill>
              </a:rPr>
              <a:t>bílé</a:t>
            </a:r>
          </a:p>
          <a:p>
            <a:r>
              <a:rPr lang="cs-CZ" sz="2600" dirty="0" smtClean="0">
                <a:solidFill>
                  <a:prstClr val="black"/>
                </a:solidFill>
              </a:rPr>
              <a:t>- úprava expozice</a:t>
            </a:r>
          </a:p>
          <a:p>
            <a:r>
              <a:rPr lang="cs-CZ" sz="2600" dirty="0" smtClean="0">
                <a:solidFill>
                  <a:prstClr val="black"/>
                </a:solidFill>
              </a:rPr>
              <a:t>- stíny</a:t>
            </a:r>
          </a:p>
          <a:p>
            <a:r>
              <a:rPr lang="cs-CZ" sz="2600" dirty="0" smtClean="0">
                <a:solidFill>
                  <a:prstClr val="black"/>
                </a:solidFill>
              </a:rPr>
              <a:t>- </a:t>
            </a:r>
            <a:r>
              <a:rPr lang="cs-CZ" sz="2600" dirty="0" err="1" smtClean="0">
                <a:solidFill>
                  <a:prstClr val="black"/>
                </a:solidFill>
              </a:rPr>
              <a:t>doostření</a:t>
            </a:r>
            <a:endParaRPr lang="cs-CZ" sz="2600" dirty="0" smtClean="0">
              <a:solidFill>
                <a:prstClr val="black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857224" y="3164488"/>
            <a:ext cx="80253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>
                <a:solidFill>
                  <a:prstClr val="black"/>
                </a:solidFill>
              </a:rPr>
              <a:t> </a:t>
            </a:r>
            <a:r>
              <a:rPr lang="cs-CZ" sz="2600" dirty="0" smtClean="0">
                <a:solidFill>
                  <a:prstClr val="black"/>
                </a:solidFill>
              </a:rPr>
              <a:t>  </a:t>
            </a:r>
            <a:r>
              <a:rPr lang="cs-CZ" sz="2600" dirty="0" err="1" smtClean="0">
                <a:solidFill>
                  <a:prstClr val="black"/>
                </a:solidFill>
              </a:rPr>
              <a:t>Postprocessing</a:t>
            </a:r>
            <a:r>
              <a:rPr lang="cs-CZ" sz="2600" dirty="0" smtClean="0">
                <a:solidFill>
                  <a:prstClr val="black"/>
                </a:solidFill>
              </a:rPr>
              <a:t> </a:t>
            </a:r>
            <a:r>
              <a:rPr lang="cs-CZ" sz="2600" dirty="0">
                <a:solidFill>
                  <a:prstClr val="black"/>
                </a:solidFill>
              </a:rPr>
              <a:t>– v autorizovaném softwaru od výrobce</a:t>
            </a: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>
                <a:solidFill>
                  <a:prstClr val="black"/>
                </a:solidFill>
              </a:rPr>
              <a:t>   </a:t>
            </a:r>
            <a:r>
              <a:rPr lang="cs-CZ" sz="2600" dirty="0" smtClean="0">
                <a:solidFill>
                  <a:prstClr val="black"/>
                </a:solidFill>
              </a:rPr>
              <a:t>Úkony vyvolání snímku :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844519" y="2148825"/>
            <a:ext cx="1953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 smtClean="0"/>
              <a:t>Komprimovaný</a:t>
            </a:r>
          </a:p>
          <a:p>
            <a:pPr algn="ctr"/>
            <a:r>
              <a:rPr lang="cs-CZ" sz="2000" b="1" dirty="0" smtClean="0"/>
              <a:t>Ztráta informací</a:t>
            </a:r>
          </a:p>
          <a:p>
            <a:pPr algn="ctr"/>
            <a:r>
              <a:rPr lang="cs-CZ" sz="2000" b="1" dirty="0" smtClean="0"/>
              <a:t>Nízký objem dat</a:t>
            </a:r>
            <a:endParaRPr lang="cs-CZ" sz="2000" b="1" dirty="0"/>
          </a:p>
        </p:txBody>
      </p:sp>
      <p:sp>
        <p:nvSpPr>
          <p:cNvPr id="25" name="Obdélník 24"/>
          <p:cNvSpPr/>
          <p:nvPr/>
        </p:nvSpPr>
        <p:spPr>
          <a:xfrm>
            <a:off x="6172358" y="2148825"/>
            <a:ext cx="22960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 smtClean="0"/>
              <a:t>Nekomprimovaný</a:t>
            </a:r>
          </a:p>
          <a:p>
            <a:pPr algn="ctr"/>
            <a:r>
              <a:rPr lang="cs-CZ" sz="2000" b="1" dirty="0" smtClean="0"/>
              <a:t>Bez ztráty informací</a:t>
            </a:r>
          </a:p>
          <a:p>
            <a:pPr algn="ctr"/>
            <a:r>
              <a:rPr lang="cs-CZ" sz="2000" b="1" dirty="0" smtClean="0"/>
              <a:t>Velký objem dat</a:t>
            </a:r>
            <a:endParaRPr lang="cs-CZ" sz="2000" b="1" dirty="0"/>
          </a:p>
        </p:txBody>
      </p:sp>
      <p:sp>
        <p:nvSpPr>
          <p:cNvPr id="28" name="Obdélník 27"/>
          <p:cNvSpPr/>
          <p:nvPr/>
        </p:nvSpPr>
        <p:spPr>
          <a:xfrm>
            <a:off x="3626911" y="661563"/>
            <a:ext cx="236922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2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7" y="20764"/>
            <a:ext cx="8361124" cy="6858000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1156713" y="178571"/>
            <a:ext cx="2556283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Před úpravou</a:t>
            </a:r>
            <a:endParaRPr lang="cs-CZ" b="1" dirty="0"/>
          </a:p>
        </p:txBody>
      </p:sp>
      <p:sp>
        <p:nvSpPr>
          <p:cNvPr id="20" name="Obdélník 19"/>
          <p:cNvSpPr/>
          <p:nvPr/>
        </p:nvSpPr>
        <p:spPr>
          <a:xfrm>
            <a:off x="5508104" y="178571"/>
            <a:ext cx="2556283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Po úpravě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9747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24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Vlivy při snímkování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Ostatní ..</a:t>
            </a:r>
          </a:p>
        </p:txBody>
      </p:sp>
      <p:sp>
        <p:nvSpPr>
          <p:cNvPr id="1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2106"/>
            <a:ext cx="6459638" cy="201863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10167"/>
            <a:ext cx="6029704" cy="230824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95536" y="414908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poloha zdroje osvětlení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….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287395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25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Metodický návod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Základní informace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43576" y="1628800"/>
            <a:ext cx="84249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 smtClean="0"/>
              <a:t>   Vznikl na základě provedeného testování a vyhodnocení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Jeho dodržení by mělo </a:t>
            </a:r>
            <a:r>
              <a:rPr lang="cs-CZ" sz="2600" b="1" dirty="0" smtClean="0"/>
              <a:t>snížit</a:t>
            </a:r>
            <a:r>
              <a:rPr lang="cs-CZ" sz="2600" dirty="0" smtClean="0"/>
              <a:t> či </a:t>
            </a:r>
            <a:r>
              <a:rPr lang="cs-CZ" sz="2600" b="1" dirty="0" smtClean="0"/>
              <a:t>eliminovat</a:t>
            </a:r>
            <a:r>
              <a:rPr lang="cs-CZ" sz="2600" dirty="0" smtClean="0"/>
              <a:t> nežádoucí jevy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Je určen pro studenty i středně pokročilé uživatele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600" dirty="0"/>
              <a:t> </a:t>
            </a:r>
            <a:r>
              <a:rPr lang="cs-CZ" sz="2600" dirty="0" smtClean="0"/>
              <a:t>  Obsahuje jak se zachovat </a:t>
            </a:r>
            <a:r>
              <a:rPr lang="cs-CZ" sz="2600" b="1" dirty="0" smtClean="0"/>
              <a:t>před, při a po </a:t>
            </a:r>
            <a:r>
              <a:rPr lang="cs-CZ" sz="2600" dirty="0" smtClean="0"/>
              <a:t>snímkování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71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26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Závěr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1196752"/>
            <a:ext cx="86574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 smtClean="0"/>
              <a:t>   Vybrání jevů, které mají významný vliv na jakost obrazu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Testování kvality digitálních snímků v rámci pozemní fotogrammetrie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Na základě výsledků testování sestaven </a:t>
            </a:r>
            <a:r>
              <a:rPr lang="cs-CZ" sz="2000" b="1" dirty="0" smtClean="0"/>
              <a:t>METODICKÝ NÁVOD</a:t>
            </a:r>
          </a:p>
          <a:p>
            <a:pPr defTabSz="263525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Návod by měl posloužit jak studentům tak mírně pokročilým uživatelům k      	pořízení kvalitních snímků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Na téma lze navázat dalšími BP nebo DP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  Mohlo by se např. jednat o </a:t>
            </a:r>
            <a:r>
              <a:rPr lang="cs-CZ" sz="2000" dirty="0" err="1" smtClean="0"/>
              <a:t>postprocessing</a:t>
            </a:r>
            <a:r>
              <a:rPr lang="cs-CZ" sz="2000" dirty="0" smtClean="0"/>
              <a:t> či podrobnější analýzu histogramu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27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3000372"/>
            <a:ext cx="8115328" cy="71438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6991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Děkuji Vám za pozornost …</a:t>
            </a:r>
            <a:endParaRPr lang="cs-CZ" b="1" dirty="0">
              <a:solidFill>
                <a:srgbClr val="F6991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3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Úvod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Motivace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7" y="1628800"/>
            <a:ext cx="4661975" cy="349648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456384" cy="460851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92684" y="5180999"/>
            <a:ext cx="4543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studentské projekty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</a:t>
            </a:r>
            <a:r>
              <a:rPr lang="cs-CZ" sz="2000" dirty="0" smtClean="0"/>
              <a:t>akalářské + diplomové práce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amátkáři - fotodokumentace</a:t>
            </a:r>
            <a:endParaRPr lang="cs-CZ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4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Úvod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Cíle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57224" y="1700808"/>
            <a:ext cx="91450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200" b="1" dirty="0" smtClean="0"/>
              <a:t>Jiří Roub – diplomová práce </a:t>
            </a:r>
            <a:r>
              <a:rPr lang="cs-CZ" sz="2200" dirty="0" smtClean="0">
                <a:solidFill>
                  <a:schemeClr val="bg1">
                    <a:lumMod val="65000"/>
                  </a:schemeClr>
                </a:solidFill>
              </a:rPr>
              <a:t>(obhájena 2013.01)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200" dirty="0" smtClean="0"/>
              <a:t>   Sestavení jevů ovlivňujících jakost digitálních snímků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  Testování </a:t>
            </a:r>
            <a:r>
              <a:rPr lang="cs-CZ" sz="2200" dirty="0"/>
              <a:t>kvality digitálních </a:t>
            </a:r>
            <a:r>
              <a:rPr lang="cs-CZ" sz="2200" dirty="0" smtClean="0"/>
              <a:t>snímků v rámci pozemní fotogrammetrie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200" dirty="0"/>
              <a:t>   </a:t>
            </a:r>
            <a:r>
              <a:rPr lang="cs-CZ" sz="2200" dirty="0" smtClean="0"/>
              <a:t>Analyzování jevů, vlivů ovlivňujících jakost snímků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smtClean="0"/>
              <a:t>  Vyhotovení metodického návodu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05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5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Přístrojové vybavení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Digitální zrcadlovky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572132" y="1700808"/>
            <a:ext cx="2714644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Profesionální</a:t>
            </a:r>
            <a:endParaRPr lang="cs-CZ" b="1" dirty="0"/>
          </a:p>
        </p:txBody>
      </p:sp>
      <p:sp>
        <p:nvSpPr>
          <p:cNvPr id="20" name="Obdélník 19"/>
          <p:cNvSpPr/>
          <p:nvPr/>
        </p:nvSpPr>
        <p:spPr>
          <a:xfrm>
            <a:off x="1475656" y="1696820"/>
            <a:ext cx="2714644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Základní  </a:t>
            </a:r>
            <a:endParaRPr 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1793891" y="2348880"/>
            <a:ext cx="2073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Canon EOS 1100D</a:t>
            </a:r>
            <a:endParaRPr lang="cs-CZ" sz="2000" b="1" dirty="0"/>
          </a:p>
        </p:txBody>
      </p:sp>
      <p:sp>
        <p:nvSpPr>
          <p:cNvPr id="24" name="Obdélník 23"/>
          <p:cNvSpPr/>
          <p:nvPr/>
        </p:nvSpPr>
        <p:spPr>
          <a:xfrm>
            <a:off x="5599378" y="2348880"/>
            <a:ext cx="2660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Canon EOS 5D MARK II </a:t>
            </a:r>
            <a:endParaRPr lang="cs-CZ" sz="20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10956"/>
          <a:stretch/>
        </p:blipFill>
        <p:spPr>
          <a:xfrm>
            <a:off x="857224" y="3212975"/>
            <a:ext cx="3946788" cy="25241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r="10728"/>
          <a:stretch/>
        </p:blipFill>
        <p:spPr>
          <a:xfrm>
            <a:off x="5039239" y="3212976"/>
            <a:ext cx="3780430" cy="2524125"/>
          </a:xfrm>
          <a:prstGeom prst="rect">
            <a:avLst/>
          </a:prstGeom>
        </p:spPr>
      </p:pic>
      <p:sp>
        <p:nvSpPr>
          <p:cNvPr id="1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24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6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Přístrojové vybavení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Digitální zrcadlovky</a:t>
            </a: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369081"/>
              </p:ext>
            </p:extLst>
          </p:nvPr>
        </p:nvGraphicFramePr>
        <p:xfrm>
          <a:off x="1524000" y="1844824"/>
          <a:ext cx="6096000" cy="40792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Canon EOS 1100D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Canon 5D</a:t>
                      </a:r>
                      <a:r>
                        <a:rPr lang="cs-CZ" baseline="0" dirty="0" smtClean="0"/>
                        <a:t> MARK II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Druh snímače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CMOS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CMOS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Velikost snímače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APS-C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full-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Efektivní pixely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12,2 [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Mpx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21,1 [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Mpx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Pixely celkem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12,6 [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Mpx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22,0 [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Mpx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Závěrka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1/4000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1/8000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Min ISO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Max ISO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6400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6400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Vestavěný blesk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Hledáček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Zrcadlový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Hranolový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kern="1200" baseline="0" dirty="0" smtClean="0"/>
                        <a:t>Pořizovací cena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9 490 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47 990 Kč</a:t>
                      </a:r>
                      <a:endParaRPr lang="cs-CZ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27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7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Přístrojové vybavení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Objektivy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23597" y="1730989"/>
            <a:ext cx="2309579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Širokoúhlý objektiv  </a:t>
            </a:r>
            <a:endParaRPr lang="cs-CZ" b="1" dirty="0"/>
          </a:p>
        </p:txBody>
      </p:sp>
      <p:sp>
        <p:nvSpPr>
          <p:cNvPr id="9" name="Obdélník 8"/>
          <p:cNvSpPr/>
          <p:nvPr/>
        </p:nvSpPr>
        <p:spPr>
          <a:xfrm>
            <a:off x="897426" y="2515547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Canon </a:t>
            </a:r>
            <a:r>
              <a:rPr lang="cs-CZ" b="1" dirty="0" err="1" smtClean="0"/>
              <a:t>Lens</a:t>
            </a:r>
            <a:r>
              <a:rPr lang="cs-CZ" b="1" dirty="0" smtClean="0"/>
              <a:t> EF 16-35 mm</a:t>
            </a:r>
            <a:endParaRPr lang="cs-CZ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2" y="3212976"/>
            <a:ext cx="2419487" cy="241948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32" y="3351156"/>
            <a:ext cx="2143125" cy="21431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87" y="3489268"/>
            <a:ext cx="2457450" cy="1866900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3776407" y="1730989"/>
            <a:ext cx="2309579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Základní  objektiv </a:t>
            </a:r>
            <a:endParaRPr lang="cs-CZ" b="1" dirty="0"/>
          </a:p>
        </p:txBody>
      </p:sp>
      <p:sp>
        <p:nvSpPr>
          <p:cNvPr id="19" name="Obdélník 18"/>
          <p:cNvSpPr/>
          <p:nvPr/>
        </p:nvSpPr>
        <p:spPr>
          <a:xfrm>
            <a:off x="6510318" y="1730989"/>
            <a:ext cx="2302040" cy="357190"/>
          </a:xfrm>
          <a:prstGeom prst="rect">
            <a:avLst/>
          </a:prstGeom>
          <a:solidFill>
            <a:srgbClr val="F6991E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Teleobjektiv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3810536" y="2515547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Canon </a:t>
            </a:r>
            <a:r>
              <a:rPr lang="cs-CZ" b="1" dirty="0" err="1"/>
              <a:t>Lens</a:t>
            </a:r>
            <a:r>
              <a:rPr lang="cs-CZ" b="1" dirty="0"/>
              <a:t> EF 50 mm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564499" y="2515547"/>
            <a:ext cx="2193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TAMRON 18-200 mm</a:t>
            </a:r>
          </a:p>
        </p:txBody>
      </p:sp>
      <p:sp>
        <p:nvSpPr>
          <p:cNvPr id="2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98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8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Přístrojové vybavení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Objektivy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148239"/>
              </p:ext>
            </p:extLst>
          </p:nvPr>
        </p:nvGraphicFramePr>
        <p:xfrm>
          <a:off x="521550" y="1988840"/>
          <a:ext cx="8100900" cy="393644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633795"/>
                <a:gridCol w="1974169"/>
                <a:gridCol w="2116672"/>
                <a:gridCol w="2376264"/>
              </a:tblGrid>
              <a:tr h="432050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Canon 16-35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Canon 50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TAMRON 18-200</a:t>
                      </a:r>
                      <a:endParaRPr lang="cs-CZ" b="1" dirty="0"/>
                    </a:p>
                  </a:txBody>
                  <a:tcPr anchor="ctr"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širokoúhlý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základní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teleobjektiv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Konstrukce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posuvné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ohn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pevné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ohn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posuvné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ohn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clona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Počet lamel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Světelnost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3,5-6,3</a:t>
                      </a:r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Stabilizátor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Ohni.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vzd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16-35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18-200 mm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Ekv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ohn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vzd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26-56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mm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28,8-320 mm</a:t>
                      </a:r>
                      <a:endParaRPr lang="cs-CZ" dirty="0"/>
                    </a:p>
                  </a:txBody>
                  <a:tcPr/>
                </a:tc>
              </a:tr>
              <a:tr h="389377"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Pořizovací cena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40 000 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3 000 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5 000 Kč</a:t>
                      </a:r>
                      <a:endParaRPr lang="cs-CZ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26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539552" y="1428735"/>
            <a:ext cx="882734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</a:rPr>
              <a:t>   Sestavení plánů pro snímkování</a:t>
            </a: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</a:rPr>
              <a:t>   Kombinace kamer a objektivů</a:t>
            </a:r>
            <a:endParaRPr lang="cs-CZ" sz="2400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  </a:t>
            </a:r>
            <a:r>
              <a:rPr lang="cs-CZ" sz="2400" dirty="0" smtClean="0">
                <a:solidFill>
                  <a:prstClr val="black"/>
                </a:solidFill>
              </a:rPr>
              <a:t>Mechanické a optické vlivy</a:t>
            </a:r>
            <a:endParaRPr lang="cs-CZ" sz="2400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  </a:t>
            </a:r>
            <a:r>
              <a:rPr lang="cs-CZ" sz="2400" dirty="0" smtClean="0">
                <a:solidFill>
                  <a:prstClr val="black"/>
                </a:solidFill>
              </a:rPr>
              <a:t>Různé prostředí (exteriér / interiér)</a:t>
            </a: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smtClean="0">
                <a:solidFill>
                  <a:prstClr val="black"/>
                </a:solidFill>
              </a:rPr>
              <a:t>  Různé osvětlení </a:t>
            </a:r>
            <a:r>
              <a:rPr lang="cs-CZ" sz="2600" dirty="0" smtClean="0">
                <a:solidFill>
                  <a:prstClr val="black"/>
                </a:solidFill>
              </a:rPr>
              <a:t>scény</a:t>
            </a:r>
          </a:p>
          <a:p>
            <a:pPr lvl="0">
              <a:lnSpc>
                <a:spcPct val="200000"/>
              </a:lnSpc>
              <a:buFont typeface="Arial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</a:rPr>
              <a:t>   Snímkování </a:t>
            </a:r>
            <a:r>
              <a:rPr lang="cs-CZ" sz="2400" dirty="0">
                <a:solidFill>
                  <a:prstClr val="black"/>
                </a:solidFill>
              </a:rPr>
              <a:t>proběhlo na fotogrammetricky </a:t>
            </a:r>
            <a:r>
              <a:rPr lang="cs-CZ" sz="2400" dirty="0" smtClean="0">
                <a:solidFill>
                  <a:prstClr val="black"/>
                </a:solidFill>
              </a:rPr>
              <a:t>zajímavých </a:t>
            </a:r>
            <a:r>
              <a:rPr lang="cs-CZ" sz="2400" dirty="0">
                <a:solidFill>
                  <a:prstClr val="black"/>
                </a:solidFill>
              </a:rPr>
              <a:t>objektech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6429396"/>
            <a:ext cx="914400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60C9-7A01-4DAF-88E3-91B39D5AAA81}" type="slidenum">
              <a:rPr lang="cs-CZ" b="1" smtClean="0">
                <a:solidFill>
                  <a:schemeClr val="bg1"/>
                </a:solidFill>
              </a:rPr>
              <a:pPr/>
              <a:t>9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57166"/>
            <a:ext cx="914400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15328" cy="5715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Snímkování</a:t>
            </a:r>
            <a:endParaRPr lang="cs-CZ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24" y="1071546"/>
            <a:ext cx="8286776" cy="357190"/>
          </a:xfrm>
          <a:prstGeom prst="rect">
            <a:avLst/>
          </a:prstGeom>
          <a:solidFill>
            <a:srgbClr val="6DBCD1"/>
          </a:solidFill>
          <a:ln w="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24" y="1071546"/>
            <a:ext cx="8286776" cy="4286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Základní informace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6045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7412"/>
            <a:ext cx="7344816" cy="4887340"/>
          </a:xfrm>
          <a:prstGeom prst="rect">
            <a:avLst/>
          </a:prstGeom>
        </p:spPr>
      </p:pic>
      <p:sp>
        <p:nvSpPr>
          <p:cNvPr id="1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5.11. 2013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3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</TotalTime>
  <Words>1003</Words>
  <Application>Microsoft Office PowerPoint</Application>
  <PresentationFormat>Předvádění na obrazovce (4:3)</PresentationFormat>
  <Paragraphs>334</Paragraphs>
  <Slides>27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Courier New</vt:lpstr>
      <vt:lpstr>Motiv sady Office</vt:lpstr>
      <vt:lpstr>KVALITA DIGITÁLNÍCH SNÍMKŮ V KONTEXTU  POZEMNÍ FOTOGRAMMETRIE</vt:lpstr>
      <vt:lpstr>Obsah</vt:lpstr>
      <vt:lpstr>Úvod</vt:lpstr>
      <vt:lpstr>Úvod</vt:lpstr>
      <vt:lpstr>Přístrojové vybavení</vt:lpstr>
      <vt:lpstr>Přístrojové vybavení</vt:lpstr>
      <vt:lpstr>Přístrojové vybavení</vt:lpstr>
      <vt:lpstr>Přístrojové vybavení</vt:lpstr>
      <vt:lpstr>Snímkování</vt:lpstr>
      <vt:lpstr>Konstrukční vady přístroje</vt:lpstr>
      <vt:lpstr>Konstrukční vady přístroje</vt:lpstr>
      <vt:lpstr>Konstrukční vady přístroje</vt:lpstr>
      <vt:lpstr>Konstrukční vady přístroje</vt:lpstr>
      <vt:lpstr>Optické vady objektivů</vt:lpstr>
      <vt:lpstr>Optické vady objektivů</vt:lpstr>
      <vt:lpstr>Optické vady objektivů</vt:lpstr>
      <vt:lpstr>Optické vady objektivů</vt:lpstr>
      <vt:lpstr>Mechanické vady objektivů</vt:lpstr>
      <vt:lpstr>Mechanické vady objektivů</vt:lpstr>
      <vt:lpstr>Vlivy při snímkování</vt:lpstr>
      <vt:lpstr>Vlivy při snímkování</vt:lpstr>
      <vt:lpstr>Vlivy při snímkování</vt:lpstr>
      <vt:lpstr>Vlivy při zpracování</vt:lpstr>
      <vt:lpstr>Vlivy při snímkování</vt:lpstr>
      <vt:lpstr>Metodický návod</vt:lpstr>
      <vt:lpstr>Závěr</vt:lpstr>
      <vt:lpstr>Děkuji Vám za pozornost 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TVARY RADIOTELESKOPU</dc:title>
  <dc:creator>Jirka</dc:creator>
  <cp:lastModifiedBy>Jindřich Hodač</cp:lastModifiedBy>
  <cp:revision>331</cp:revision>
  <dcterms:created xsi:type="dcterms:W3CDTF">2011-05-21T09:11:13Z</dcterms:created>
  <dcterms:modified xsi:type="dcterms:W3CDTF">2013-11-05T08:20:58Z</dcterms:modified>
</cp:coreProperties>
</file>